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1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gradFill rotWithShape="1">
            <a:gsLst>
              <a:gs pos="0">
                <a:srgbClr val="00152E"/>
              </a:gs>
              <a:gs pos="100000">
                <a:srgbClr val="001B3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583680" y="-2377440"/>
            <a:ext cx="7863840" cy="7863840"/>
          </a:xfrm>
          <a:prstGeom prst="ellipse">
            <a:avLst/>
          </a:prstGeom>
          <a:gradFill rotWithShape="1">
            <a:gsLst>
              <a:gs pos="0">
                <a:srgbClr val="0C3D7E"/>
              </a:gs>
              <a:gs pos="100000">
                <a:srgbClr val="00152E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841248"/>
            <a:ext cx="5047488" cy="5175504"/>
          </a:xfrm>
          <a:prstGeom prst="roundRect">
            <a:avLst>
              <a:gd name="adj" fmla="val 5434"/>
            </a:avLst>
          </a:prstGeom>
          <a:solidFill>
            <a:srgbClr val="F9F1E8"/>
          </a:solidFill>
          <a:ln>
            <a:noFill/>
          </a:ln>
          <a:effectLst>
            <a:outerShdw blurRad="558800" dist="164592" dir="5400000" algn="ctr" rotWithShape="0">
              <a:srgbClr val="00152E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2688" y="1133856"/>
            <a:ext cx="4462272" cy="4590288"/>
          </a:xfrm>
          <a:prstGeom prst="ellipse">
            <a:avLst/>
          </a:prstGeom>
          <a:noFill/>
          <a:ln w="12700">
            <a:solidFill>
              <a:srgbClr val="EFE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3163824" y="4663440"/>
            <a:ext cx="1940082" cy="1303020"/>
          </a:xfrm>
          <a:custGeom>
            <a:avLst/>
            <a:gdLst/>
            <a:ahLst/>
            <a:cxnLst/>
            <a:rect l="l" t="t" r="r" b="b"/>
            <a:pathLst>
              <a:path w="1940082" h="1303020">
                <a:moveTo>
                  <a:pt x="1940082" y="0"/>
                </a:moveTo>
                <a:lnTo>
                  <a:pt x="0" y="1120140"/>
                </a:lnTo>
                <a:lnTo>
                  <a:pt x="0" y="1303020"/>
                </a:lnTo>
                <a:lnTo>
                  <a:pt x="1940082" y="182880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223741" y="4663440"/>
            <a:ext cx="1940083" cy="1303020"/>
          </a:xfrm>
          <a:custGeom>
            <a:avLst/>
            <a:gdLst/>
            <a:ahLst/>
            <a:cxnLst/>
            <a:rect l="l" t="t" r="r" b="b"/>
            <a:pathLst>
              <a:path w="1940083" h="1303020">
                <a:moveTo>
                  <a:pt x="0" y="0"/>
                </a:moveTo>
                <a:lnTo>
                  <a:pt x="1940083" y="1120140"/>
                </a:lnTo>
                <a:lnTo>
                  <a:pt x="1940083" y="1303020"/>
                </a:lnTo>
                <a:lnTo>
                  <a:pt x="0" y="182880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223741" y="3543299"/>
            <a:ext cx="3880165" cy="2240281"/>
          </a:xfrm>
          <a:custGeom>
            <a:avLst/>
            <a:gdLst/>
            <a:ahLst/>
            <a:cxnLst/>
            <a:rect l="l" t="t" r="r" b="b"/>
            <a:pathLst>
              <a:path w="3880165" h="2240281">
                <a:moveTo>
                  <a:pt x="1940083" y="0"/>
                </a:moveTo>
                <a:lnTo>
                  <a:pt x="3880165" y="1120141"/>
                </a:lnTo>
                <a:lnTo>
                  <a:pt x="1940083" y="2240281"/>
                </a:lnTo>
                <a:lnTo>
                  <a:pt x="0" y="112014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>
            <a:outerShdw blurRad="330200" dist="109728" dir="5400000" algn="ctr" rotWithShape="0">
              <a:srgbClr val="00152E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048255" y="3200400"/>
            <a:ext cx="530352" cy="120700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048255" y="3089026"/>
            <a:ext cx="530352" cy="222747"/>
          </a:xfrm>
          <a:prstGeom prst="ellipse">
            <a:avLst/>
          </a:prstGeom>
          <a:gradFill rotWithShape="1">
            <a:gsLst>
              <a:gs pos="0">
                <a:srgbClr val="EAF0FA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660904" y="2596896"/>
            <a:ext cx="530352" cy="1810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660904" y="2485522"/>
            <a:ext cx="530352" cy="222747"/>
          </a:xfrm>
          <a:prstGeom prst="ellipse">
            <a:avLst/>
          </a:prstGeom>
          <a:gradFill rotWithShape="1">
            <a:gsLst>
              <a:gs pos="0">
                <a:srgbClr val="EAF0FA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73552" y="2011680"/>
            <a:ext cx="530352" cy="2395728"/>
          </a:xfrm>
          <a:prstGeom prst="rect">
            <a:avLst/>
          </a:prstGeom>
          <a:gradFill rotWithShape="1">
            <a:gsLst>
              <a:gs pos="0">
                <a:srgbClr val="F2F6FE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273552" y="1900306"/>
            <a:ext cx="530352" cy="222747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886200" y="2889504"/>
            <a:ext cx="530352" cy="151790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886200" y="2778130"/>
            <a:ext cx="530352" cy="222747"/>
          </a:xfrm>
          <a:prstGeom prst="ellipse">
            <a:avLst/>
          </a:prstGeom>
          <a:gradFill rotWithShape="1">
            <a:gsLst>
              <a:gs pos="0">
                <a:srgbClr val="EAF0FA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233672" y="2130552"/>
            <a:ext cx="530352" cy="53035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761488" y="1810512"/>
            <a:ext cx="804672" cy="8046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1E5BD6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42432" y="2139696"/>
            <a:ext cx="5788152" cy="36576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6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عنوان الكورس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2432" y="2505456"/>
            <a:ext cx="5788152" cy="96926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معادلة اللياقة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42432" y="3511296"/>
            <a:ext cx="5788152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02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C9D9F2"/>
                </a:solidFill>
                <a:latin typeface="Arial"/>
                <a:ea typeface="Arial"/>
                <a:cs typeface="Arial"/>
              </a:rPr>
              <a:t>THE FITNESS EQUATION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18904" y="4041648"/>
            <a:ext cx="2011680" cy="5029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A8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975104" y="4057192"/>
            <a:ext cx="7543800" cy="16459"/>
          </a:xfrm>
          <a:prstGeom prst="roundRect">
            <a:avLst>
              <a:gd name="adj" fmla="val 50000"/>
            </a:avLst>
          </a:prstGeom>
          <a:solidFill>
            <a:srgbClr val="1B3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5" name="Picture 24" descr="ebf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863" y="4443984"/>
            <a:ext cx="2331720" cy="8376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011680" y="4206240"/>
            <a:ext cx="4023360" cy="4023360"/>
          </a:xfrm>
          <a:prstGeom prst="ellipse">
            <a:avLst/>
          </a:prstGeom>
          <a:gradFill rotWithShape="1">
            <a:gsLst>
              <a:gs pos="0">
                <a:srgbClr val="F3E8D6"/>
              </a:gs>
              <a:gs pos="100000">
                <a:srgbClr val="F9F1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384048"/>
            <a:ext cx="2743200" cy="73152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المحتوى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158984" y="786384"/>
            <a:ext cx="13716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800100"/>
            <a:ext cx="8229600" cy="16459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6094476" y="1709927"/>
            <a:ext cx="1092708" cy="1965960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6094476" y="2514600"/>
            <a:ext cx="1092708" cy="1161287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6094476" y="3319272"/>
            <a:ext cx="1092708" cy="356615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094476" y="3675887"/>
            <a:ext cx="1092708" cy="448057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094476" y="3675887"/>
            <a:ext cx="1092708" cy="1252729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094476" y="3675887"/>
            <a:ext cx="1092708" cy="2057401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5001768" y="1709927"/>
            <a:ext cx="1092708" cy="1965960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 flipV="1">
            <a:off x="5001768" y="2514600"/>
            <a:ext cx="1092708" cy="1161287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5001768" y="3319272"/>
            <a:ext cx="1092708" cy="356615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5001768" y="3675887"/>
            <a:ext cx="1092708" cy="448057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5001768" y="3675887"/>
            <a:ext cx="1092708" cy="1252729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5001768" y="3675887"/>
            <a:ext cx="1092708" cy="2057401"/>
          </a:xfrm>
          <a:prstGeom prst="line">
            <a:avLst/>
          </a:prstGeom>
          <a:ln w="20320">
            <a:solidFill>
              <a:srgbClr val="CFDB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187184" y="1353311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78624" y="1545335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78624" y="1536191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1353311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الأول: مقدمة عن أهمية التمرين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87184" y="2157984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78624" y="2350008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78624" y="2340864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2157984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الثاني: أساسيات التدريب داخل النادي الرياضي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87184" y="2962656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78624" y="3154679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78624" y="3145536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2962656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الثالث: الاستشفاء والتكيف على التدريب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7184" y="3767328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78624" y="3959352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78624" y="3950208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3767328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الرابع: مكتبة التمارين الشاملة (تعلم أنماط الحركة الأساسية)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187184" y="4572000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278624" y="4764024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278624" y="4754880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80960" y="4572000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الخامس: تصميم الجدول التدريبي المناسب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7184" y="5376672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278624" y="5568696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78624" y="555955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80960" y="5376672"/>
            <a:ext cx="3721607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السادس: مقدمة عامة عن التغذية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58368" y="1353311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581144" y="1545335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81144" y="1536191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6384" y="1353311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السابع: اكتساب الوزن (العضلات)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58368" y="2157984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581144" y="2350008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81144" y="2340864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6384" y="2157984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الثامن: خسارة الدهون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8368" y="2962656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4581144" y="3154679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81144" y="3145536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6384" y="2962656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التاسع: الثبات على نفس الوزن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58368" y="3767328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581144" y="3959352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581144" y="3950208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6384" y="3767328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العاشر: المكملات الغذائية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58368" y="4572000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581144" y="4764024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581144" y="4754880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86384" y="4572000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الحادي عشر: المتابعة والقياسات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58368" y="5376672"/>
            <a:ext cx="4343400" cy="713232"/>
          </a:xfrm>
          <a:prstGeom prst="roundRect">
            <a:avLst>
              <a:gd name="adj" fmla="val 47435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4581144" y="5568696"/>
            <a:ext cx="329184" cy="329184"/>
          </a:xfrm>
          <a:prstGeom prst="ellipse">
            <a:avLst/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152400" dist="27432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581144" y="555955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86384" y="5376672"/>
            <a:ext cx="3666744" cy="7132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الفصل الثاني عشر: قوالب جاهزة للتغذية مصممة وجاهزة للاستخدام</a:t>
            </a:r>
          </a:p>
        </p:txBody>
      </p:sp>
      <p:sp>
        <p:nvSpPr>
          <p:cNvPr id="68" name="Oval 67"/>
          <p:cNvSpPr/>
          <p:nvPr/>
        </p:nvSpPr>
        <p:spPr>
          <a:xfrm>
            <a:off x="5289804" y="2871215"/>
            <a:ext cx="1609344" cy="1609344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381000" dist="91440" dir="5400000" algn="ctr" rotWithShape="0">
              <a:srgbClr val="00152E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289804" y="3456431"/>
            <a:ext cx="1609344" cy="45720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المحتوى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71" name="Picture 70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الأول: مقدمة عن أهمية التمرين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199632" y="1783080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462004" y="1901952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872215" y="1783080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783080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التمارين وتقليل التعرض للإصابات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2551176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462004" y="2670048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72215" y="2551176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551176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وتقليل الأمراض المزمنة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9632" y="3319272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1462004" y="3438144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872215" y="3319272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319272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وتقليل الأمراض المصاحبة للتقدم في العمر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9632" y="4087368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1462004" y="4206240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872215" y="4087368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087368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وعلاج الاكتئاب والصحة العقلية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9632" y="4855464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1462004" y="4974336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872215" y="4855464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855464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وتحسين القدرة الجنسية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99632" y="5623560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1462004" y="5742432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872215" y="5623560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5623560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وتحسين جودة النوم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1783080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5920740" y="1901952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30951" y="1783080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1783080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وزيادة معدلات الحرق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8" y="2551176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5920740" y="2670048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330951" y="2551176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9536" y="2551176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واكتساب العضلات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8368" y="3319272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920740" y="3438144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30951" y="3319272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9536" y="3319272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وتعزيز كفاءة الجهاز المناعي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58368" y="4087368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5920740" y="4206240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330951" y="4087368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9536" y="4087368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وتحسين مشاكل الأمعاء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58368" y="4855464"/>
            <a:ext cx="5330952" cy="658368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5920740" y="4974336"/>
            <a:ext cx="68580" cy="420623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330951" y="4855464"/>
            <a:ext cx="475488" cy="6583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59536" y="4855464"/>
            <a:ext cx="4453127" cy="65836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989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التمرين وتحسين الذكاء والتعلم</a:t>
            </a:r>
          </a:p>
        </p:txBody>
      </p:sp>
      <p:sp>
        <p:nvSpPr>
          <p:cNvPr id="52" name="Freeform 51"/>
          <p:cNvSpPr/>
          <p:nvPr/>
        </p:nvSpPr>
        <p:spPr>
          <a:xfrm>
            <a:off x="2788920" y="6025896"/>
            <a:ext cx="1227399" cy="836676"/>
          </a:xfrm>
          <a:custGeom>
            <a:avLst/>
            <a:gdLst/>
            <a:ahLst/>
            <a:cxnLst/>
            <a:rect l="l" t="t" r="r" b="b"/>
            <a:pathLst>
              <a:path w="1227399" h="836676">
                <a:moveTo>
                  <a:pt x="1227399" y="0"/>
                </a:moveTo>
                <a:lnTo>
                  <a:pt x="0" y="708660"/>
                </a:lnTo>
                <a:lnTo>
                  <a:pt x="0" y="836676"/>
                </a:lnTo>
                <a:lnTo>
                  <a:pt x="1227399" y="128016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Freeform 52"/>
          <p:cNvSpPr/>
          <p:nvPr/>
        </p:nvSpPr>
        <p:spPr>
          <a:xfrm>
            <a:off x="1561520" y="6025896"/>
            <a:ext cx="1227400" cy="836676"/>
          </a:xfrm>
          <a:custGeom>
            <a:avLst/>
            <a:gdLst/>
            <a:ahLst/>
            <a:cxnLst/>
            <a:rect l="l" t="t" r="r" b="b"/>
            <a:pathLst>
              <a:path w="1227400" h="836676">
                <a:moveTo>
                  <a:pt x="0" y="0"/>
                </a:moveTo>
                <a:lnTo>
                  <a:pt x="1227400" y="708660"/>
                </a:lnTo>
                <a:lnTo>
                  <a:pt x="1227400" y="836676"/>
                </a:lnTo>
                <a:lnTo>
                  <a:pt x="0" y="128016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Freeform 53"/>
          <p:cNvSpPr/>
          <p:nvPr/>
        </p:nvSpPr>
        <p:spPr>
          <a:xfrm>
            <a:off x="1561520" y="5317236"/>
            <a:ext cx="2454799" cy="1417320"/>
          </a:xfrm>
          <a:custGeom>
            <a:avLst/>
            <a:gdLst/>
            <a:ahLst/>
            <a:cxnLst/>
            <a:rect l="l" t="t" r="r" b="b"/>
            <a:pathLst>
              <a:path w="2454799" h="1417320">
                <a:moveTo>
                  <a:pt x="1227400" y="0"/>
                </a:moveTo>
                <a:lnTo>
                  <a:pt x="2454799" y="708660"/>
                </a:lnTo>
                <a:lnTo>
                  <a:pt x="1227400" y="1417320"/>
                </a:lnTo>
                <a:lnTo>
                  <a:pt x="0" y="70866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>
            <a:outerShdw blurRad="330200" dist="109728" dir="5400000" algn="ctr" rotWithShape="0">
              <a:srgbClr val="00152E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057400" y="5605272"/>
            <a:ext cx="365760" cy="4754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2057400" y="5528462"/>
            <a:ext cx="365760" cy="153619"/>
          </a:xfrm>
          <a:prstGeom prst="ellipse">
            <a:avLst/>
          </a:prstGeom>
          <a:gradFill rotWithShape="1">
            <a:gsLst>
              <a:gs pos="0">
                <a:srgbClr val="EAF0FA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514600" y="5294376"/>
            <a:ext cx="365760" cy="786384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2514600" y="5217566"/>
            <a:ext cx="365760" cy="153619"/>
          </a:xfrm>
          <a:prstGeom prst="ellipse">
            <a:avLst/>
          </a:prstGeom>
          <a:gradFill rotWithShape="1">
            <a:gsLst>
              <a:gs pos="0">
                <a:srgbClr val="EAF0FA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971800" y="4983480"/>
            <a:ext cx="365760" cy="1097280"/>
          </a:xfrm>
          <a:prstGeom prst="rect">
            <a:avLst/>
          </a:prstGeom>
          <a:gradFill rotWithShape="1">
            <a:gsLst>
              <a:gs pos="0">
                <a:srgbClr val="F2F6FE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2971800" y="4906670"/>
            <a:ext cx="365760" cy="153619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3557016" y="5715000"/>
            <a:ext cx="475488" cy="47548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63" name="Picture 62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الثاني: أساسيات التدريب داخل النادي الرياضي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24528" y="1755648"/>
            <a:ext cx="7306056" cy="775411"/>
          </a:xfrm>
          <a:prstGeom prst="roundRect">
            <a:avLst>
              <a:gd name="adj" fmla="val 16509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81944" y="1755648"/>
            <a:ext cx="384048" cy="77541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7408" y="2139696"/>
            <a:ext cx="6464808" cy="354787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الإحماء وتأثيره على التمرين والإصابات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24528" y="2695651"/>
            <a:ext cx="7306056" cy="1014806"/>
          </a:xfrm>
          <a:prstGeom prst="roundRect">
            <a:avLst>
              <a:gd name="adj" fmla="val 1261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81944" y="2695651"/>
            <a:ext cx="384048" cy="101480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7408" y="2768803"/>
            <a:ext cx="6464808" cy="3108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الفرق بين الأجهزة والأوزان الحرة في اكتساب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8" y="3079699"/>
            <a:ext cx="6464808" cy="59418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(القوة، الضخامة العضلية، الوظيفة اليومية)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24528" y="3875049"/>
            <a:ext cx="7306056" cy="1236624"/>
          </a:xfrm>
          <a:prstGeom prst="roundRect">
            <a:avLst>
              <a:gd name="adj" fmla="val 1035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81944" y="3875049"/>
            <a:ext cx="384048" cy="1236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07408" y="3948201"/>
            <a:ext cx="6464808" cy="3108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مقومات التدريب الأساسية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07408" y="4259097"/>
            <a:ext cx="6464808" cy="81600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(التخصصية، الزيادة الدورية في التمرين، شدة التدريب، عدد مجموعات التدريب، عدد مرات التدريب في الأسبوع، فترات الراحة، اختيار التمارين، استخدام الأساليب المتقدمة في التدريب لتحقيق مقومات تدريبية أعلى)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24528" y="5276265"/>
            <a:ext cx="7306056" cy="1014806"/>
          </a:xfrm>
          <a:prstGeom prst="roundRect">
            <a:avLst>
              <a:gd name="adj" fmla="val 1261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81944" y="5276265"/>
            <a:ext cx="384048" cy="101480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07408" y="5349417"/>
            <a:ext cx="6464808" cy="3108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الكارديو وتأثيره على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07408" y="5660313"/>
            <a:ext cx="6464808" cy="59418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(خسارة الدهون، اكتساب العضلات، تعزيز الصحة القلبية والتنفسية)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1755648"/>
            <a:ext cx="3291840" cy="4498848"/>
          </a:xfrm>
          <a:prstGeom prst="roundRect">
            <a:avLst>
              <a:gd name="adj" fmla="val 7222"/>
            </a:avLst>
          </a:prstGeom>
          <a:solidFill>
            <a:srgbClr val="F3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1560" y="2148840"/>
            <a:ext cx="2505456" cy="2505456"/>
          </a:xfrm>
          <a:prstGeom prst="ellipse">
            <a:avLst/>
          </a:prstGeom>
          <a:noFill/>
          <a:ln w="12700">
            <a:solidFill>
              <a:srgbClr val="E4D7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304288" y="4928616"/>
            <a:ext cx="1504553" cy="1014984"/>
          </a:xfrm>
          <a:custGeom>
            <a:avLst/>
            <a:gdLst/>
            <a:ahLst/>
            <a:cxnLst/>
            <a:rect l="l" t="t" r="r" b="b"/>
            <a:pathLst>
              <a:path w="1504553" h="1014984">
                <a:moveTo>
                  <a:pt x="1504553" y="0"/>
                </a:moveTo>
                <a:lnTo>
                  <a:pt x="0" y="868680"/>
                </a:lnTo>
                <a:lnTo>
                  <a:pt x="0" y="1014984"/>
                </a:lnTo>
                <a:lnTo>
                  <a:pt x="1504553" y="146304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799734" y="4928616"/>
            <a:ext cx="1504554" cy="1014984"/>
          </a:xfrm>
          <a:custGeom>
            <a:avLst/>
            <a:gdLst/>
            <a:ahLst/>
            <a:cxnLst/>
            <a:rect l="l" t="t" r="r" b="b"/>
            <a:pathLst>
              <a:path w="1504554" h="1014984">
                <a:moveTo>
                  <a:pt x="0" y="0"/>
                </a:moveTo>
                <a:lnTo>
                  <a:pt x="1504554" y="868680"/>
                </a:lnTo>
                <a:lnTo>
                  <a:pt x="1504554" y="1014984"/>
                </a:lnTo>
                <a:lnTo>
                  <a:pt x="0" y="146304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799734" y="4059935"/>
            <a:ext cx="3009107" cy="1737361"/>
          </a:xfrm>
          <a:custGeom>
            <a:avLst/>
            <a:gdLst/>
            <a:ahLst/>
            <a:cxnLst/>
            <a:rect l="l" t="t" r="r" b="b"/>
            <a:pathLst>
              <a:path w="3009107" h="1737361">
                <a:moveTo>
                  <a:pt x="1504554" y="0"/>
                </a:moveTo>
                <a:lnTo>
                  <a:pt x="3009107" y="868681"/>
                </a:lnTo>
                <a:lnTo>
                  <a:pt x="1504554" y="1737361"/>
                </a:lnTo>
                <a:lnTo>
                  <a:pt x="0" y="86868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>
            <a:outerShdw blurRad="330200" dist="109728" dir="5400000" algn="ctr" rotWithShape="0">
              <a:srgbClr val="00152E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783080" y="4206240"/>
            <a:ext cx="752276" cy="937260"/>
          </a:xfrm>
          <a:custGeom>
            <a:avLst/>
            <a:gdLst/>
            <a:ahLst/>
            <a:cxnLst/>
            <a:rect l="l" t="t" r="r" b="b"/>
            <a:pathLst>
              <a:path w="752276" h="937260">
                <a:moveTo>
                  <a:pt x="752276" y="0"/>
                </a:moveTo>
                <a:lnTo>
                  <a:pt x="0" y="434340"/>
                </a:lnTo>
                <a:lnTo>
                  <a:pt x="0" y="937260"/>
                </a:lnTo>
                <a:lnTo>
                  <a:pt x="752276" y="502920"/>
                </a:lnTo>
                <a:close/>
              </a:path>
            </a:pathLst>
          </a:custGeom>
          <a:gradFill rotWithShape="1">
            <a:gsLst>
              <a:gs pos="0">
                <a:srgbClr val="4C86E8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30803" y="4206240"/>
            <a:ext cx="752277" cy="937260"/>
          </a:xfrm>
          <a:custGeom>
            <a:avLst/>
            <a:gdLst/>
            <a:ahLst/>
            <a:cxnLst/>
            <a:rect l="l" t="t" r="r" b="b"/>
            <a:pathLst>
              <a:path w="752277" h="937260">
                <a:moveTo>
                  <a:pt x="0" y="0"/>
                </a:moveTo>
                <a:lnTo>
                  <a:pt x="752277" y="434340"/>
                </a:lnTo>
                <a:lnTo>
                  <a:pt x="752277" y="937260"/>
                </a:lnTo>
                <a:lnTo>
                  <a:pt x="0" y="502920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1030803" y="3771900"/>
            <a:ext cx="1504553" cy="868680"/>
          </a:xfrm>
          <a:custGeom>
            <a:avLst/>
            <a:gdLst/>
            <a:ahLst/>
            <a:cxnLst/>
            <a:rect l="l" t="t" r="r" b="b"/>
            <a:pathLst>
              <a:path w="1504553" h="868680">
                <a:moveTo>
                  <a:pt x="752277" y="0"/>
                </a:moveTo>
                <a:lnTo>
                  <a:pt x="1504553" y="434340"/>
                </a:lnTo>
                <a:lnTo>
                  <a:pt x="752277" y="868680"/>
                </a:lnTo>
                <a:lnTo>
                  <a:pt x="0" y="434340"/>
                </a:lnTo>
                <a:close/>
              </a:path>
            </a:pathLst>
          </a:custGeom>
          <a:gradFill rotWithShape="1">
            <a:gsLst>
              <a:gs pos="0">
                <a:srgbClr val="F2F6FE"/>
              </a:gs>
              <a:gs pos="100000">
                <a:srgbClr val="F2F6FE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697480" y="3840480"/>
            <a:ext cx="752276" cy="1303020"/>
          </a:xfrm>
          <a:custGeom>
            <a:avLst/>
            <a:gdLst/>
            <a:ahLst/>
            <a:cxnLst/>
            <a:rect l="l" t="t" r="r" b="b"/>
            <a:pathLst>
              <a:path w="752276" h="1303020">
                <a:moveTo>
                  <a:pt x="752276" y="0"/>
                </a:moveTo>
                <a:lnTo>
                  <a:pt x="0" y="434340"/>
                </a:lnTo>
                <a:lnTo>
                  <a:pt x="0" y="1303020"/>
                </a:lnTo>
                <a:lnTo>
                  <a:pt x="752276" y="868680"/>
                </a:lnTo>
                <a:close/>
              </a:path>
            </a:pathLst>
          </a:custGeom>
          <a:gradFill rotWithShape="1">
            <a:gsLst>
              <a:gs pos="0">
                <a:srgbClr val="1E5BD6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945203" y="3840480"/>
            <a:ext cx="752277" cy="1303020"/>
          </a:xfrm>
          <a:custGeom>
            <a:avLst/>
            <a:gdLst/>
            <a:ahLst/>
            <a:cxnLst/>
            <a:rect l="l" t="t" r="r" b="b"/>
            <a:pathLst>
              <a:path w="752277" h="1303020">
                <a:moveTo>
                  <a:pt x="0" y="0"/>
                </a:moveTo>
                <a:lnTo>
                  <a:pt x="752277" y="434340"/>
                </a:lnTo>
                <a:lnTo>
                  <a:pt x="752277" y="1303020"/>
                </a:lnTo>
                <a:lnTo>
                  <a:pt x="0" y="868680"/>
                </a:lnTo>
                <a:close/>
              </a:path>
            </a:pathLst>
          </a:custGeom>
          <a:gradFill rotWithShape="1">
            <a:gsLst>
              <a:gs pos="0">
                <a:srgbClr val="4C86E8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1945203" y="3406140"/>
            <a:ext cx="1504553" cy="868680"/>
          </a:xfrm>
          <a:custGeom>
            <a:avLst/>
            <a:gdLst/>
            <a:ahLst/>
            <a:cxnLst/>
            <a:rect l="l" t="t" r="r" b="b"/>
            <a:pathLst>
              <a:path w="1504553" h="868680">
                <a:moveTo>
                  <a:pt x="752277" y="0"/>
                </a:moveTo>
                <a:lnTo>
                  <a:pt x="1504553" y="434340"/>
                </a:lnTo>
                <a:lnTo>
                  <a:pt x="752277" y="868680"/>
                </a:lnTo>
                <a:lnTo>
                  <a:pt x="0" y="434340"/>
                </a:lnTo>
                <a:close/>
              </a:path>
            </a:pathLst>
          </a:custGeom>
          <a:gradFill rotWithShape="1">
            <a:gsLst>
              <a:gs pos="0">
                <a:srgbClr val="EAF0FA"/>
              </a:gs>
              <a:gs pos="100000">
                <a:srgbClr val="EAF0FA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697480" y="2697480"/>
            <a:ext cx="731520" cy="73152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1E5BD6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645920" y="2587752"/>
            <a:ext cx="1316736" cy="1316736"/>
          </a:xfrm>
          <a:prstGeom prst="ellipse">
            <a:avLst/>
          </a:prstGeom>
          <a:noFill/>
          <a:ln w="18288">
            <a:solidFill>
              <a:srgbClr val="C9D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37" name="Picture 36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الثالث: الاستشفاء والتكيف على التدريب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504688" y="1755648"/>
            <a:ext cx="6025896" cy="456474"/>
          </a:xfrm>
          <a:prstGeom prst="roundRect">
            <a:avLst>
              <a:gd name="adj" fmla="val 2804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81944" y="1755648"/>
            <a:ext cx="384048" cy="45647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7568" y="1755648"/>
            <a:ext cx="5184648" cy="45647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تعريف الاستشفاء وأهميته في التدريب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04688" y="2358426"/>
            <a:ext cx="6025896" cy="687614"/>
          </a:xfrm>
          <a:prstGeom prst="roundRect">
            <a:avLst>
              <a:gd name="adj" fmla="val 1861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81944" y="2358426"/>
            <a:ext cx="384048" cy="687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87568" y="2358426"/>
            <a:ext cx="5184648" cy="68761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عوامل الاستشفاء الأساسية (المقومات التدريبية، النوم، التغذية، الإجهاد الخارجي، الجينات، الفروقات الجنسية)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3192344"/>
            <a:ext cx="6025896" cy="687614"/>
          </a:xfrm>
          <a:prstGeom prst="roundRect">
            <a:avLst>
              <a:gd name="adj" fmla="val 1861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81944" y="3192344"/>
            <a:ext cx="384048" cy="687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87568" y="3192344"/>
            <a:ext cx="5184648" cy="68761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المقومات التدريبية (التحكم في عوامل التدريب من أجل تعزيز عملية الاستشفاء والتكيف)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04688" y="4026262"/>
            <a:ext cx="6025896" cy="456474"/>
          </a:xfrm>
          <a:prstGeom prst="roundRect">
            <a:avLst>
              <a:gd name="adj" fmla="val 2804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81944" y="4026262"/>
            <a:ext cx="384048" cy="45647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87568" y="4026262"/>
            <a:ext cx="5184648" cy="45647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النوم: علاقة النوم بكلٍّ من (الاستشفاء، الإصابات، المكاسب التدريبية)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504688" y="4629041"/>
            <a:ext cx="6025896" cy="456474"/>
          </a:xfrm>
          <a:prstGeom prst="roundRect">
            <a:avLst>
              <a:gd name="adj" fmla="val 2804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81944" y="4629041"/>
            <a:ext cx="384048" cy="45647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7568" y="4629041"/>
            <a:ext cx="5184648" cy="45647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الإجهاد الخارجي وعلاقته بالاستشفاء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04688" y="5231819"/>
            <a:ext cx="6025896" cy="456474"/>
          </a:xfrm>
          <a:prstGeom prst="roundRect">
            <a:avLst>
              <a:gd name="adj" fmla="val 2804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81944" y="5231819"/>
            <a:ext cx="384048" cy="45647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87568" y="5231819"/>
            <a:ext cx="5184648" cy="45647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الجينات ودورها في إظهار الفروق الفردية في مقدرة الاستشفاء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04688" y="5834597"/>
            <a:ext cx="6025896" cy="456474"/>
          </a:xfrm>
          <a:prstGeom prst="roundRect">
            <a:avLst>
              <a:gd name="adj" fmla="val 28044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81944" y="5834597"/>
            <a:ext cx="384048" cy="45647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87568" y="5834597"/>
            <a:ext cx="5184648" cy="45647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الاختلافات الجنسية بين الذكور والإناث في معدل الاستشفاء</a:t>
            </a:r>
          </a:p>
        </p:txBody>
      </p:sp>
      <p:sp>
        <p:nvSpPr>
          <p:cNvPr id="29" name="Oval 28"/>
          <p:cNvSpPr/>
          <p:nvPr/>
        </p:nvSpPr>
        <p:spPr>
          <a:xfrm>
            <a:off x="777240" y="1828799"/>
            <a:ext cx="4297680" cy="4297680"/>
          </a:xfrm>
          <a:prstGeom prst="ellipse">
            <a:avLst/>
          </a:prstGeom>
          <a:noFill/>
          <a:ln w="12700">
            <a:solidFill>
              <a:srgbClr val="E9E3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627632" y="2679191"/>
            <a:ext cx="2596896" cy="2596896"/>
          </a:xfrm>
          <a:prstGeom prst="ellipse">
            <a:avLst/>
          </a:prstGeom>
          <a:noFill/>
          <a:ln w="18288">
            <a:solidFill>
              <a:srgbClr val="DCE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15568" y="2167127"/>
            <a:ext cx="3621024" cy="3621024"/>
          </a:xfrm>
          <a:prstGeom prst="ellipse">
            <a:avLst/>
          </a:prstGeom>
          <a:noFill/>
          <a:ln w="18288">
            <a:solidFill>
              <a:srgbClr val="E7E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212848" y="3264407"/>
            <a:ext cx="1426464" cy="1426464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267712" y="3794759"/>
            <a:ext cx="1316736" cy="36576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الاستشفاء</a:t>
            </a:r>
          </a:p>
        </p:txBody>
      </p:sp>
      <p:sp>
        <p:nvSpPr>
          <p:cNvPr id="34" name="Oval 33"/>
          <p:cNvSpPr/>
          <p:nvPr/>
        </p:nvSpPr>
        <p:spPr>
          <a:xfrm>
            <a:off x="2752344" y="2505456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876832" y="3154679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876832" y="4453127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752344" y="5102351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627855" y="4453128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7FA8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627855" y="3154679"/>
            <a:ext cx="347472" cy="34747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41" name="Picture 40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الرابع: مكتبة التمارين الشاملة (تعلم أنماط الحركة الأساسية)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448288" y="1929384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32136" y="1783080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1929384"/>
            <a:ext cx="9144000" cy="42062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السكوات وبدائلها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386584"/>
            <a:ext cx="9144000" cy="65836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(السكوات العالي، السكوات المنخفض، سكوات المنتصف، السكوات بقدم واحدة، جهاز الدفع، جهاز الرفرفة الأمامية)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300984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448288" y="3447288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2136" y="3300984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3447288"/>
            <a:ext cx="9144000" cy="42062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الديدليفت وبدائلها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3904488"/>
            <a:ext cx="9144000" cy="65836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(الديدليفت التقليدي، السومو ديدليفت، الديدليفت الروماني، الديدليفت من نقطة البداية، الديدليفت الروماني بالدامبل، الديدليفت بقدم واحدة)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818888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448288" y="4965192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32136" y="4818888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4965192"/>
            <a:ext cx="9144000" cy="42062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البنش برس وبدائلها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5422392"/>
            <a:ext cx="9144000" cy="65836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(البنش برس فلات، البنش برس المرتفع، البنش برس المنخفض، دامبل برس، دامبل برس مرتفع، الكابل برس)</a:t>
            </a:r>
          </a:p>
        </p:txBody>
      </p:sp>
      <p:sp>
        <p:nvSpPr>
          <p:cNvPr id="23" name="Freeform 22"/>
          <p:cNvSpPr/>
          <p:nvPr/>
        </p:nvSpPr>
        <p:spPr>
          <a:xfrm>
            <a:off x="10241280" y="6181344"/>
            <a:ext cx="1187805" cy="777240"/>
          </a:xfrm>
          <a:custGeom>
            <a:avLst/>
            <a:gdLst/>
            <a:ahLst/>
            <a:cxnLst/>
            <a:rect l="l" t="t" r="r" b="b"/>
            <a:pathLst>
              <a:path w="1187805" h="777240">
                <a:moveTo>
                  <a:pt x="1187805" y="0"/>
                </a:moveTo>
                <a:lnTo>
                  <a:pt x="0" y="685800"/>
                </a:lnTo>
                <a:lnTo>
                  <a:pt x="0" y="777240"/>
                </a:lnTo>
                <a:lnTo>
                  <a:pt x="1187805" y="91440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053474" y="6181344"/>
            <a:ext cx="1187806" cy="777240"/>
          </a:xfrm>
          <a:custGeom>
            <a:avLst/>
            <a:gdLst/>
            <a:ahLst/>
            <a:cxnLst/>
            <a:rect l="l" t="t" r="r" b="b"/>
            <a:pathLst>
              <a:path w="1187806" h="777240">
                <a:moveTo>
                  <a:pt x="0" y="0"/>
                </a:moveTo>
                <a:lnTo>
                  <a:pt x="1187806" y="685800"/>
                </a:lnTo>
                <a:lnTo>
                  <a:pt x="1187806" y="777240"/>
                </a:lnTo>
                <a:lnTo>
                  <a:pt x="0" y="91440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9053474" y="5495544"/>
            <a:ext cx="2375611" cy="1371600"/>
          </a:xfrm>
          <a:custGeom>
            <a:avLst/>
            <a:gdLst/>
            <a:ahLst/>
            <a:cxnLst/>
            <a:rect l="l" t="t" r="r" b="b"/>
            <a:pathLst>
              <a:path w="2375611" h="1371600">
                <a:moveTo>
                  <a:pt x="1187806" y="0"/>
                </a:moveTo>
                <a:lnTo>
                  <a:pt x="2375611" y="685800"/>
                </a:lnTo>
                <a:lnTo>
                  <a:pt x="1187806" y="1371600"/>
                </a:lnTo>
                <a:lnTo>
                  <a:pt x="0" y="68580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463040" y="6217920"/>
            <a:ext cx="841248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8" name="Picture 27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الرابع: مكتبة التمارين الشاملة (تعلم أنماط الحركة الأساسية)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448288" y="1929384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32136" y="1783080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1929384"/>
            <a:ext cx="9144000" cy="42062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حركات الدفع وبدائلها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386584"/>
            <a:ext cx="9144000" cy="65836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(التراي بالكابل زوجي وفردي، التراي بالكابل من خلف الرأس زوجي وفردي، تمرين الدفع للكتف، الرفرفة الجانبية)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300984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448288" y="3447288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32136" y="3300984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3447288"/>
            <a:ext cx="9144000" cy="42062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حركات السحب وبدائلها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3904488"/>
            <a:ext cx="9144000" cy="65836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(الباي بالبار، الباي بالدامبل، الباي بالكابل، عضلة السواعد، الترابيس، عضلة الكتف الخلفي، عضلات الظهر)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818888"/>
            <a:ext cx="10872216" cy="1389888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448288" y="4965192"/>
            <a:ext cx="82296" cy="1097280"/>
          </a:xfrm>
          <a:prstGeom prst="roundRect">
            <a:avLst>
              <a:gd name="adj" fmla="val 44444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32136" y="4818888"/>
            <a:ext cx="1051560" cy="1389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493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4818888"/>
            <a:ext cx="9144000" cy="138988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تمارين البطن والكور</a:t>
            </a:r>
          </a:p>
        </p:txBody>
      </p:sp>
      <p:sp>
        <p:nvSpPr>
          <p:cNvPr id="22" name="Freeform 21"/>
          <p:cNvSpPr/>
          <p:nvPr/>
        </p:nvSpPr>
        <p:spPr>
          <a:xfrm>
            <a:off x="10241280" y="6181344"/>
            <a:ext cx="1187805" cy="777240"/>
          </a:xfrm>
          <a:custGeom>
            <a:avLst/>
            <a:gdLst/>
            <a:ahLst/>
            <a:cxnLst/>
            <a:rect l="l" t="t" r="r" b="b"/>
            <a:pathLst>
              <a:path w="1187805" h="777240">
                <a:moveTo>
                  <a:pt x="1187805" y="0"/>
                </a:moveTo>
                <a:lnTo>
                  <a:pt x="0" y="685800"/>
                </a:lnTo>
                <a:lnTo>
                  <a:pt x="0" y="777240"/>
                </a:lnTo>
                <a:lnTo>
                  <a:pt x="1187805" y="91440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053474" y="6181344"/>
            <a:ext cx="1187806" cy="777240"/>
          </a:xfrm>
          <a:custGeom>
            <a:avLst/>
            <a:gdLst/>
            <a:ahLst/>
            <a:cxnLst/>
            <a:rect l="l" t="t" r="r" b="b"/>
            <a:pathLst>
              <a:path w="1187806" h="777240">
                <a:moveTo>
                  <a:pt x="0" y="0"/>
                </a:moveTo>
                <a:lnTo>
                  <a:pt x="1187806" y="685800"/>
                </a:lnTo>
                <a:lnTo>
                  <a:pt x="1187806" y="777240"/>
                </a:lnTo>
                <a:lnTo>
                  <a:pt x="0" y="91440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053474" y="5495544"/>
            <a:ext cx="2375611" cy="1371600"/>
          </a:xfrm>
          <a:custGeom>
            <a:avLst/>
            <a:gdLst/>
            <a:ahLst/>
            <a:cxnLst/>
            <a:rect l="l" t="t" r="r" b="b"/>
            <a:pathLst>
              <a:path w="2375611" h="1371600">
                <a:moveTo>
                  <a:pt x="1187806" y="0"/>
                </a:moveTo>
                <a:lnTo>
                  <a:pt x="2375611" y="685800"/>
                </a:lnTo>
                <a:lnTo>
                  <a:pt x="1187806" y="1371600"/>
                </a:lnTo>
                <a:lnTo>
                  <a:pt x="0" y="68580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463040" y="6217920"/>
            <a:ext cx="841248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27" name="Picture 26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الخامس: تصميم الجدول التدريبي المناسب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60120" y="3387852"/>
            <a:ext cx="10058400" cy="2743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D9F2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07040" y="3035808"/>
            <a:ext cx="731520" cy="731520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228600" dist="45720" dir="5400000" algn="ctr" rotWithShape="0">
              <a:srgbClr val="00152E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0" y="3035808"/>
            <a:ext cx="73152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972800" y="3767328"/>
            <a:ext cx="0" cy="109728"/>
          </a:xfrm>
          <a:prstGeom prst="line">
            <a:avLst/>
          </a:prstGeom>
          <a:ln w="17780">
            <a:solidFill>
              <a:srgbClr val="C9D9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939528" y="3877056"/>
            <a:ext cx="2066543" cy="1481328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76688" y="3968496"/>
            <a:ext cx="1792223" cy="11521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10"/>
              </a:lnSpc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أشهر الجداول التدريبية المعروفة والفرق بين كل منها</a:t>
            </a:r>
          </a:p>
        </p:txBody>
      </p:sp>
      <p:sp>
        <p:nvSpPr>
          <p:cNvPr id="14" name="Oval 13"/>
          <p:cNvSpPr/>
          <p:nvPr/>
        </p:nvSpPr>
        <p:spPr>
          <a:xfrm>
            <a:off x="8394192" y="3035808"/>
            <a:ext cx="731520" cy="731520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228600" dist="45720" dir="5400000" algn="ctr" rotWithShape="0">
              <a:srgbClr val="00152E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3035808"/>
            <a:ext cx="73152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8759952" y="2926080"/>
            <a:ext cx="0" cy="109728"/>
          </a:xfrm>
          <a:prstGeom prst="line">
            <a:avLst/>
          </a:prstGeom>
          <a:ln w="17780">
            <a:solidFill>
              <a:srgbClr val="C9D9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726679" y="1444752"/>
            <a:ext cx="2066543" cy="1481328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0" y="1536192"/>
            <a:ext cx="1792223" cy="11521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10"/>
              </a:lnSpc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تصميم جدول تدريبي ليومين</a:t>
            </a:r>
          </a:p>
        </p:txBody>
      </p:sp>
      <p:sp>
        <p:nvSpPr>
          <p:cNvPr id="19" name="Oval 18"/>
          <p:cNvSpPr/>
          <p:nvPr/>
        </p:nvSpPr>
        <p:spPr>
          <a:xfrm>
            <a:off x="8622792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759952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181344" y="3035808"/>
            <a:ext cx="731520" cy="731520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228600" dist="45720" dir="5400000" algn="ctr" rotWithShape="0">
              <a:srgbClr val="00152E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81344" y="3035808"/>
            <a:ext cx="73152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547104" y="3767328"/>
            <a:ext cx="0" cy="109728"/>
          </a:xfrm>
          <a:prstGeom prst="line">
            <a:avLst/>
          </a:prstGeom>
          <a:ln w="17780">
            <a:solidFill>
              <a:srgbClr val="C9D9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5513832" y="3877056"/>
            <a:ext cx="2066543" cy="1481328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50992" y="3968496"/>
            <a:ext cx="1792223" cy="11521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10"/>
              </a:lnSpc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تصميم جدول تدريبي لثلاثة أيام</a:t>
            </a:r>
          </a:p>
        </p:txBody>
      </p:sp>
      <p:sp>
        <p:nvSpPr>
          <p:cNvPr id="26" name="Oval 25"/>
          <p:cNvSpPr/>
          <p:nvPr/>
        </p:nvSpPr>
        <p:spPr>
          <a:xfrm>
            <a:off x="6341364" y="5102352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478524" y="5102352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615684" y="5102352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968496" y="3035808"/>
            <a:ext cx="731520" cy="731520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228600" dist="45720" dir="5400000" algn="ctr" rotWithShape="0">
              <a:srgbClr val="00152E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968496" y="3035808"/>
            <a:ext cx="73152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4334256" y="2926080"/>
            <a:ext cx="0" cy="109728"/>
          </a:xfrm>
          <a:prstGeom prst="line">
            <a:avLst/>
          </a:prstGeom>
          <a:ln w="17780">
            <a:solidFill>
              <a:srgbClr val="C9D9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3300984" y="1444752"/>
            <a:ext cx="2066543" cy="1481328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438144" y="1536192"/>
            <a:ext cx="1792223" cy="11521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10"/>
              </a:lnSpc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تصميم جدول تدريبي لأربعة أيام</a:t>
            </a:r>
          </a:p>
        </p:txBody>
      </p:sp>
      <p:sp>
        <p:nvSpPr>
          <p:cNvPr id="34" name="Oval 33"/>
          <p:cNvSpPr/>
          <p:nvPr/>
        </p:nvSpPr>
        <p:spPr>
          <a:xfrm>
            <a:off x="4059936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197096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334256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471416" y="2670048"/>
            <a:ext cx="77724" cy="77724"/>
          </a:xfrm>
          <a:prstGeom prst="ellipse">
            <a:avLst/>
          </a:prstGeom>
          <a:solidFill>
            <a:srgbClr val="4C86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755648" y="3035808"/>
            <a:ext cx="731520" cy="731520"/>
          </a:xfrm>
          <a:prstGeom prst="ellipse">
            <a:avLst/>
          </a:prstGeom>
          <a:gradFill rotWithShape="1">
            <a:gsLst>
              <a:gs pos="0">
                <a:srgbClr val="4C86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228600" dist="45720" dir="5400000" algn="ctr" rotWithShape="0">
              <a:srgbClr val="00152E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755648" y="3035808"/>
            <a:ext cx="731520" cy="7315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2121408" y="3767328"/>
            <a:ext cx="0" cy="109728"/>
          </a:xfrm>
          <a:prstGeom prst="line">
            <a:avLst/>
          </a:prstGeom>
          <a:ln w="17780">
            <a:solidFill>
              <a:srgbClr val="C9D9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1088136" y="3877056"/>
            <a:ext cx="2066543" cy="1481328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225296" y="3968496"/>
            <a:ext cx="1792223" cy="11521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10"/>
              </a:lnSpc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اختيار أفضل جدول تدريبي حسب الهدف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44" name="Picture 43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السادس: مقدمة عامة عن التغذية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956048" y="1755648"/>
            <a:ext cx="6574536" cy="685617"/>
          </a:xfrm>
          <a:prstGeom prst="roundRect">
            <a:avLst>
              <a:gd name="adj" fmla="val 186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81944" y="1755648"/>
            <a:ext cx="384048" cy="68561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38928" y="2139696"/>
            <a:ext cx="5733288" cy="264993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ما هو الطعام وأهميته للصحة العامة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56048" y="2605857"/>
            <a:ext cx="6574536" cy="685617"/>
          </a:xfrm>
          <a:prstGeom prst="roundRect">
            <a:avLst>
              <a:gd name="adj" fmla="val 186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81944" y="2605857"/>
            <a:ext cx="384048" cy="68561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38928" y="2989905"/>
            <a:ext cx="5733288" cy="264993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مقدمة عن السعرات الحرارية وكيف تؤثر على زيادة أو خسارة الوزن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56048" y="3456066"/>
            <a:ext cx="6574536" cy="910102"/>
          </a:xfrm>
          <a:prstGeom prst="roundRect">
            <a:avLst>
              <a:gd name="adj" fmla="val 1406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81944" y="3456066"/>
            <a:ext cx="384048" cy="9101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38928" y="3529218"/>
            <a:ext cx="5733288" cy="3108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المغذيات الكبرى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8928" y="3840114"/>
            <a:ext cx="5733288" cy="48947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(بروتين، كارب، دهون)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56048" y="4530760"/>
            <a:ext cx="6574536" cy="910102"/>
          </a:xfrm>
          <a:prstGeom prst="roundRect">
            <a:avLst>
              <a:gd name="adj" fmla="val 14066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81944" y="4530760"/>
            <a:ext cx="384048" cy="91010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38928" y="4603912"/>
            <a:ext cx="5733288" cy="3108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المغذيات الصغرى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38928" y="4914808"/>
            <a:ext cx="5733288" cy="48947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(الفيتامينات والمعادن)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56048" y="5605454"/>
            <a:ext cx="6574536" cy="685617"/>
          </a:xfrm>
          <a:prstGeom prst="roundRect">
            <a:avLst>
              <a:gd name="adj" fmla="val 186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81944" y="5605454"/>
            <a:ext cx="384048" cy="68561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38928" y="5989502"/>
            <a:ext cx="5733288" cy="264993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D6E86"/>
                </a:solidFill>
                <a:latin typeface="Arial"/>
                <a:ea typeface="Arial"/>
                <a:cs typeface="Arial"/>
              </a:rPr>
              <a:t>المياه</a:t>
            </a:r>
          </a:p>
        </p:txBody>
      </p:sp>
      <p:sp>
        <p:nvSpPr>
          <p:cNvPr id="25" name="Freeform 24"/>
          <p:cNvSpPr/>
          <p:nvPr/>
        </p:nvSpPr>
        <p:spPr>
          <a:xfrm>
            <a:off x="2331720" y="2249424"/>
            <a:ext cx="1061106" cy="923544"/>
          </a:xfrm>
          <a:custGeom>
            <a:avLst/>
            <a:gdLst/>
            <a:ahLst/>
            <a:cxnLst/>
            <a:rect l="l" t="t" r="r" b="b"/>
            <a:pathLst>
              <a:path w="1061106" h="923544">
                <a:moveTo>
                  <a:pt x="1061106" y="0"/>
                </a:moveTo>
                <a:lnTo>
                  <a:pt x="0" y="612648"/>
                </a:lnTo>
                <a:lnTo>
                  <a:pt x="0" y="923544"/>
                </a:lnTo>
                <a:lnTo>
                  <a:pt x="1061106" y="310896"/>
                </a:lnTo>
                <a:close/>
              </a:path>
            </a:pathLst>
          </a:custGeom>
          <a:gradFill rotWithShape="1">
            <a:gsLst>
              <a:gs pos="0">
                <a:srgbClr val="4C86E8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270613" y="2249424"/>
            <a:ext cx="1061107" cy="923544"/>
          </a:xfrm>
          <a:custGeom>
            <a:avLst/>
            <a:gdLst/>
            <a:ahLst/>
            <a:cxnLst/>
            <a:rect l="l" t="t" r="r" b="b"/>
            <a:pathLst>
              <a:path w="1061107" h="923544">
                <a:moveTo>
                  <a:pt x="0" y="0"/>
                </a:moveTo>
                <a:lnTo>
                  <a:pt x="1061107" y="612648"/>
                </a:lnTo>
                <a:lnTo>
                  <a:pt x="1061107" y="923544"/>
                </a:lnTo>
                <a:lnTo>
                  <a:pt x="0" y="310896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1270613" y="1636775"/>
            <a:ext cx="2122213" cy="1225297"/>
          </a:xfrm>
          <a:custGeom>
            <a:avLst/>
            <a:gdLst/>
            <a:ahLst/>
            <a:cxnLst/>
            <a:rect l="l" t="t" r="r" b="b"/>
            <a:pathLst>
              <a:path w="2122213" h="1225297">
                <a:moveTo>
                  <a:pt x="1061107" y="0"/>
                </a:moveTo>
                <a:lnTo>
                  <a:pt x="2122213" y="612649"/>
                </a:lnTo>
                <a:lnTo>
                  <a:pt x="1061107" y="1225297"/>
                </a:lnTo>
                <a:lnTo>
                  <a:pt x="0" y="612649"/>
                </a:lnTo>
                <a:close/>
              </a:path>
            </a:pathLst>
          </a:custGeom>
          <a:gradFill rotWithShape="1">
            <a:gsLst>
              <a:gs pos="0">
                <a:srgbClr val="EAF0FA"/>
              </a:gs>
              <a:gs pos="100000">
                <a:srgbClr val="EAF0FA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2331720" y="2578607"/>
            <a:ext cx="1061106" cy="1289304"/>
          </a:xfrm>
          <a:custGeom>
            <a:avLst/>
            <a:gdLst/>
            <a:ahLst/>
            <a:cxnLst/>
            <a:rect l="l" t="t" r="r" b="b"/>
            <a:pathLst>
              <a:path w="1061106" h="1289304">
                <a:moveTo>
                  <a:pt x="1061106" y="0"/>
                </a:moveTo>
                <a:lnTo>
                  <a:pt x="0" y="612648"/>
                </a:lnTo>
                <a:lnTo>
                  <a:pt x="0" y="1289304"/>
                </a:lnTo>
                <a:lnTo>
                  <a:pt x="1061106" y="676656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270613" y="2578607"/>
            <a:ext cx="1061107" cy="1289304"/>
          </a:xfrm>
          <a:custGeom>
            <a:avLst/>
            <a:gdLst/>
            <a:ahLst/>
            <a:cxnLst/>
            <a:rect l="l" t="t" r="r" b="b"/>
            <a:pathLst>
              <a:path w="1061107" h="1289304">
                <a:moveTo>
                  <a:pt x="0" y="0"/>
                </a:moveTo>
                <a:lnTo>
                  <a:pt x="1061107" y="612648"/>
                </a:lnTo>
                <a:lnTo>
                  <a:pt x="1061107" y="1289304"/>
                </a:lnTo>
                <a:lnTo>
                  <a:pt x="0" y="676656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1270613" y="1965959"/>
            <a:ext cx="2122213" cy="1225296"/>
          </a:xfrm>
          <a:custGeom>
            <a:avLst/>
            <a:gdLst/>
            <a:ahLst/>
            <a:cxnLst/>
            <a:rect l="l" t="t" r="r" b="b"/>
            <a:pathLst>
              <a:path w="2122213" h="1225296">
                <a:moveTo>
                  <a:pt x="1061107" y="0"/>
                </a:moveTo>
                <a:lnTo>
                  <a:pt x="2122213" y="612648"/>
                </a:lnTo>
                <a:lnTo>
                  <a:pt x="1061107" y="1225296"/>
                </a:lnTo>
                <a:lnTo>
                  <a:pt x="0" y="612648"/>
                </a:lnTo>
                <a:close/>
              </a:path>
            </a:pathLst>
          </a:custGeom>
          <a:gradFill rotWithShape="1">
            <a:gsLst>
              <a:gs pos="0">
                <a:srgbClr val="F4F7FD"/>
              </a:gs>
              <a:gs pos="100000">
                <a:srgbClr val="F4F7FD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331720" y="2907792"/>
            <a:ext cx="1061106" cy="1655064"/>
          </a:xfrm>
          <a:custGeom>
            <a:avLst/>
            <a:gdLst/>
            <a:ahLst/>
            <a:cxnLst/>
            <a:rect l="l" t="t" r="r" b="b"/>
            <a:pathLst>
              <a:path w="1061106" h="1655064">
                <a:moveTo>
                  <a:pt x="1061106" y="0"/>
                </a:moveTo>
                <a:lnTo>
                  <a:pt x="0" y="612648"/>
                </a:lnTo>
                <a:lnTo>
                  <a:pt x="0" y="1655064"/>
                </a:lnTo>
                <a:lnTo>
                  <a:pt x="1061106" y="1042416"/>
                </a:lnTo>
                <a:close/>
              </a:path>
            </a:pathLst>
          </a:custGeom>
          <a:gradFill rotWithShape="1">
            <a:gsLst>
              <a:gs pos="0">
                <a:srgbClr val="4C86E8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1270613" y="2907792"/>
            <a:ext cx="1061107" cy="1655064"/>
          </a:xfrm>
          <a:custGeom>
            <a:avLst/>
            <a:gdLst/>
            <a:ahLst/>
            <a:cxnLst/>
            <a:rect l="l" t="t" r="r" b="b"/>
            <a:pathLst>
              <a:path w="1061107" h="1655064">
                <a:moveTo>
                  <a:pt x="0" y="0"/>
                </a:moveTo>
                <a:lnTo>
                  <a:pt x="1061107" y="612648"/>
                </a:lnTo>
                <a:lnTo>
                  <a:pt x="1061107" y="1655064"/>
                </a:lnTo>
                <a:lnTo>
                  <a:pt x="0" y="1042416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1270613" y="2295144"/>
            <a:ext cx="2122213" cy="1225296"/>
          </a:xfrm>
          <a:custGeom>
            <a:avLst/>
            <a:gdLst/>
            <a:ahLst/>
            <a:cxnLst/>
            <a:rect l="l" t="t" r="r" b="b"/>
            <a:pathLst>
              <a:path w="2122213" h="1225296">
                <a:moveTo>
                  <a:pt x="1061107" y="0"/>
                </a:moveTo>
                <a:lnTo>
                  <a:pt x="2122213" y="612648"/>
                </a:lnTo>
                <a:lnTo>
                  <a:pt x="1061107" y="1225296"/>
                </a:lnTo>
                <a:lnTo>
                  <a:pt x="0" y="612648"/>
                </a:lnTo>
                <a:close/>
              </a:path>
            </a:pathLst>
          </a:custGeom>
          <a:gradFill rotWithShape="1">
            <a:gsLst>
              <a:gs pos="0">
                <a:srgbClr val="EAF0FA"/>
              </a:gs>
              <a:gs pos="100000">
                <a:srgbClr val="EAF0FA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331720" y="3236976"/>
            <a:ext cx="1061106" cy="2020824"/>
          </a:xfrm>
          <a:custGeom>
            <a:avLst/>
            <a:gdLst/>
            <a:ahLst/>
            <a:cxnLst/>
            <a:rect l="l" t="t" r="r" b="b"/>
            <a:pathLst>
              <a:path w="1061106" h="2020824">
                <a:moveTo>
                  <a:pt x="1061106" y="0"/>
                </a:moveTo>
                <a:lnTo>
                  <a:pt x="0" y="612648"/>
                </a:lnTo>
                <a:lnTo>
                  <a:pt x="0" y="2020824"/>
                </a:lnTo>
                <a:lnTo>
                  <a:pt x="1061106" y="1408176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1270613" y="3236976"/>
            <a:ext cx="1061107" cy="2020824"/>
          </a:xfrm>
          <a:custGeom>
            <a:avLst/>
            <a:gdLst/>
            <a:ahLst/>
            <a:cxnLst/>
            <a:rect l="l" t="t" r="r" b="b"/>
            <a:pathLst>
              <a:path w="1061107" h="2020824">
                <a:moveTo>
                  <a:pt x="0" y="0"/>
                </a:moveTo>
                <a:lnTo>
                  <a:pt x="1061107" y="612648"/>
                </a:lnTo>
                <a:lnTo>
                  <a:pt x="1061107" y="2020824"/>
                </a:lnTo>
                <a:lnTo>
                  <a:pt x="0" y="1408176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1270613" y="2624328"/>
            <a:ext cx="2122213" cy="1225296"/>
          </a:xfrm>
          <a:custGeom>
            <a:avLst/>
            <a:gdLst/>
            <a:ahLst/>
            <a:cxnLst/>
            <a:rect l="l" t="t" r="r" b="b"/>
            <a:pathLst>
              <a:path w="2122213" h="1225296">
                <a:moveTo>
                  <a:pt x="1061107" y="0"/>
                </a:moveTo>
                <a:lnTo>
                  <a:pt x="2122213" y="612648"/>
                </a:lnTo>
                <a:lnTo>
                  <a:pt x="1061107" y="1225296"/>
                </a:lnTo>
                <a:lnTo>
                  <a:pt x="0" y="612648"/>
                </a:lnTo>
                <a:close/>
              </a:path>
            </a:pathLst>
          </a:custGeom>
          <a:gradFill rotWithShape="1">
            <a:gsLst>
              <a:gs pos="0">
                <a:srgbClr val="F4F7FD"/>
              </a:gs>
              <a:gs pos="100000">
                <a:srgbClr val="F4F7FD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2331720" y="3566159"/>
            <a:ext cx="1061106" cy="2386585"/>
          </a:xfrm>
          <a:custGeom>
            <a:avLst/>
            <a:gdLst/>
            <a:ahLst/>
            <a:cxnLst/>
            <a:rect l="l" t="t" r="r" b="b"/>
            <a:pathLst>
              <a:path w="1061106" h="2386585">
                <a:moveTo>
                  <a:pt x="1061106" y="0"/>
                </a:moveTo>
                <a:lnTo>
                  <a:pt x="0" y="612648"/>
                </a:lnTo>
                <a:lnTo>
                  <a:pt x="0" y="2386585"/>
                </a:lnTo>
                <a:lnTo>
                  <a:pt x="1061106" y="1773937"/>
                </a:lnTo>
                <a:close/>
              </a:path>
            </a:pathLst>
          </a:custGeom>
          <a:gradFill rotWithShape="1">
            <a:gsLst>
              <a:gs pos="0">
                <a:srgbClr val="4C86E8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1270613" y="3566159"/>
            <a:ext cx="1061107" cy="2386585"/>
          </a:xfrm>
          <a:custGeom>
            <a:avLst/>
            <a:gdLst/>
            <a:ahLst/>
            <a:cxnLst/>
            <a:rect l="l" t="t" r="r" b="b"/>
            <a:pathLst>
              <a:path w="1061107" h="2386585">
                <a:moveTo>
                  <a:pt x="0" y="0"/>
                </a:moveTo>
                <a:lnTo>
                  <a:pt x="1061107" y="612648"/>
                </a:lnTo>
                <a:lnTo>
                  <a:pt x="1061107" y="2386585"/>
                </a:lnTo>
                <a:lnTo>
                  <a:pt x="0" y="1773937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1270613" y="2953511"/>
            <a:ext cx="2122213" cy="1225296"/>
          </a:xfrm>
          <a:custGeom>
            <a:avLst/>
            <a:gdLst/>
            <a:ahLst/>
            <a:cxnLst/>
            <a:rect l="l" t="t" r="r" b="b"/>
            <a:pathLst>
              <a:path w="2122213" h="1225296">
                <a:moveTo>
                  <a:pt x="1061107" y="0"/>
                </a:moveTo>
                <a:lnTo>
                  <a:pt x="2122213" y="612648"/>
                </a:lnTo>
                <a:lnTo>
                  <a:pt x="1061107" y="1225296"/>
                </a:lnTo>
                <a:lnTo>
                  <a:pt x="0" y="612648"/>
                </a:lnTo>
                <a:close/>
              </a:path>
            </a:pathLst>
          </a:custGeom>
          <a:gradFill rotWithShape="1">
            <a:gsLst>
              <a:gs pos="0">
                <a:srgbClr val="EAF0FA"/>
              </a:gs>
              <a:gs pos="100000">
                <a:srgbClr val="EAF0FA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538728" y="2075687"/>
            <a:ext cx="512064" cy="512064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>
            <a:outerShdw blurRad="279400" dist="91440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42" name="Picture 41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74320"/>
            <a:ext cx="1737360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667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50424" y="786384"/>
            <a:ext cx="128016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800100"/>
            <a:ext cx="8229600" cy="16459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28431" y="1737360"/>
            <a:ext cx="3502152" cy="1060704"/>
          </a:xfrm>
          <a:prstGeom prst="roundRect">
            <a:avLst>
              <a:gd name="adj" fmla="val 15517"/>
            </a:avLst>
          </a:prstGeom>
          <a:gradFill rotWithShape="1">
            <a:gsLst>
              <a:gs pos="0">
                <a:srgbClr val="003B94"/>
              </a:gs>
              <a:gs pos="100000">
                <a:srgbClr val="002B6B"/>
              </a:gs>
            </a:gsLst>
            <a:lin ang="5400000" scaled="0"/>
          </a:gradFill>
          <a:ln>
            <a:noFill/>
          </a:ln>
          <a:effectLst>
            <a:outerShdw blurRad="304800" dist="54864" dir="5400000" algn="ctr" rotWithShape="0">
              <a:srgbClr val="00152E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93023" y="1737360"/>
            <a:ext cx="3172968" cy="10607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6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الفصل السابع: اكتساب الوزن (العضلات)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8431" y="2889504"/>
            <a:ext cx="3502152" cy="3419856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156448" y="2999232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02567" y="2999232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6175" y="3035808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حساب السعرات لزيادة الوزن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56448" y="3749039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02567" y="3749039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5" y="3785615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تقسيم المغذيات والوجبات على مدار اليوم لزيادة الوزن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56448" y="4498848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02567" y="4498848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6175" y="4535424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دمج التغذية والتدريب لزيادة الوزن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56448" y="5248656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02567" y="5248656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6175" y="5285232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العوامل الخارجية الأخرى المؤثرة في زيادة الوزن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1737360"/>
            <a:ext cx="3502152" cy="1060704"/>
          </a:xfrm>
          <a:prstGeom prst="roundRect">
            <a:avLst>
              <a:gd name="adj" fmla="val 15517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>
            <a:outerShdw blurRad="304800" dist="54864" dir="5400000" algn="ctr" rotWithShape="0">
              <a:srgbClr val="00152E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07992" y="1737360"/>
            <a:ext cx="3172968" cy="10607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6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الفصل الثامن: خسارة الدهون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400" y="2889504"/>
            <a:ext cx="3502152" cy="3419856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471416" y="2999232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17536" y="2999232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1144" y="3035808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حساب السعرات لخسارة الوزن (الدهون)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471416" y="3749039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17536" y="3749039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81144" y="3785615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تقسيم المغذيات والوجبات على مدار اليوم لخسارة الوزن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71416" y="4498848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17536" y="4498848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81144" y="4535424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دمج التغذية والتدريب لخسارة الوزن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71416" y="5248656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17536" y="5248656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81144" y="5285232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العوامل الخارجية الأخرى المؤثرة في عملية خسارة الوزن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8368" y="1737360"/>
            <a:ext cx="3502152" cy="1060704"/>
          </a:xfrm>
          <a:prstGeom prst="roundRect">
            <a:avLst>
              <a:gd name="adj" fmla="val 15517"/>
            </a:avLst>
          </a:prstGeom>
          <a:gradFill rotWithShape="1">
            <a:gsLst>
              <a:gs pos="0">
                <a:srgbClr val="2E74E8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>
            <a:outerShdw blurRad="304800" dist="54864" dir="5400000" algn="ctr" rotWithShape="0">
              <a:srgbClr val="00152E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2959" y="1737360"/>
            <a:ext cx="3172968" cy="10607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6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الفصل التاسع: الثبات على نفس الوزن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8368" y="2889504"/>
            <a:ext cx="3502152" cy="3419856"/>
          </a:xfrm>
          <a:prstGeom prst="roundRect">
            <a:avLst>
              <a:gd name="adj" fmla="val 481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786384" y="2999232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032504" y="2999232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96112" y="3035808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حساب السعرات لثبات الوزن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86384" y="3749039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032504" y="3749039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6112" y="3785615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تقسيم المغذيات والوجبات على مدار اليوم لثبات الوزن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86384" y="4498848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032504" y="4498848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6112" y="4535424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دمج التغذية والتدريب لثبات الوزن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86384" y="5248656"/>
            <a:ext cx="50292" cy="603503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032504" y="5248656"/>
            <a:ext cx="31089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FA8E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6112" y="5285232"/>
            <a:ext cx="2907792" cy="64008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العوامل الخارجية الأخرى المؤثرة في عملية ثبات الوزن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53" name="Picture 52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العاشر: المكملات الغذائية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55648"/>
            <a:ext cx="10872216" cy="7315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462004" y="1874519"/>
            <a:ext cx="68580" cy="493776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1755648"/>
            <a:ext cx="10469880" cy="73152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27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ما هي المكملات الغذائية وأهميتها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615184"/>
            <a:ext cx="10872216" cy="73152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003B94"/>
              </a:gs>
              <a:gs pos="100000">
                <a:srgbClr val="002B6B"/>
              </a:gs>
            </a:gsLst>
            <a:lin ang="5400000" scaled="0"/>
          </a:gradFill>
          <a:ln>
            <a:noFill/>
          </a:ln>
          <a:effectLst>
            <a:outerShdw blurRad="279400" dist="54864" dir="5400000" algn="ctr" rotWithShape="0">
              <a:srgbClr val="00152E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615184"/>
            <a:ext cx="10424160" cy="73152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أشهر المكملات الغذائية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24544" y="3611880"/>
            <a:ext cx="2606040" cy="213969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953244" y="3977640"/>
            <a:ext cx="548640" cy="5669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953244" y="3862425"/>
            <a:ext cx="548640" cy="230428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953244" y="3977640"/>
            <a:ext cx="548640" cy="274320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C9D9F2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79992" y="4690872"/>
            <a:ext cx="2295144" cy="89611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260" b="0">
                <a:solidFill>
                  <a:srgbClr val="00152E"/>
                </a:solidFill>
                <a:latin typeface="Arial"/>
                <a:ea typeface="Arial"/>
                <a:cs typeface="Arial"/>
              </a:rPr>
              <a:t>واي بروتين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1344" y="3611880"/>
            <a:ext cx="2606040" cy="213969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210044" y="3977640"/>
            <a:ext cx="548640" cy="5669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10044" y="3862425"/>
            <a:ext cx="548640" cy="230428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210044" y="3977640"/>
            <a:ext cx="548640" cy="274320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C9D9F2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36792" y="4690872"/>
            <a:ext cx="2295144" cy="89611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260" b="0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الكرياتين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38144" y="3611880"/>
            <a:ext cx="2606040" cy="213969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466844" y="3977640"/>
            <a:ext cx="548640" cy="5669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466844" y="3862425"/>
            <a:ext cx="548640" cy="230428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466844" y="3977640"/>
            <a:ext cx="548640" cy="274320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C9D9F2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3591" y="4690872"/>
            <a:ext cx="2295144" cy="89611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260" b="0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الكافيين، بيتا ألانين، البري ورك أوت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94943" y="3611880"/>
            <a:ext cx="2606040" cy="2139696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723643" y="3977640"/>
            <a:ext cx="548640" cy="56692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723643" y="3862425"/>
            <a:ext cx="548640" cy="230428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723643" y="3977640"/>
            <a:ext cx="548640" cy="274320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C9D9F2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0391" y="4690872"/>
            <a:ext cx="2295144" cy="89611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</a:pPr>
            <a:r>
              <a:rPr sz="1260" b="0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الكارب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34" name="Picture 33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الحادي عشر: المتابعة والقياسات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28431" y="1755648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1904" y="1883664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3419855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2231136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سبل القياس ومميزات وعيوب كل طريقة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399" y="1755648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76871" y="1883664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44567" y="3419855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4567" y="2231136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الميزان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7" y="1755648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91839" y="1883664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9535" y="3419855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9535" y="2231136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قياسات الجسد بالمازورة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28431" y="4023360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661904" y="4151376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5687568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0" y="4498848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قياسات الجسد بجهاز INBODY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399" y="4023360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76871" y="4151376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44567" y="5687568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4567" y="4498848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أخذ صور للجسد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7" y="4023360"/>
            <a:ext cx="3502152" cy="2084831"/>
          </a:xfrm>
          <a:prstGeom prst="roundRect">
            <a:avLst>
              <a:gd name="adj" fmla="val 8771"/>
            </a:avLst>
          </a:prstGeom>
          <a:solidFill>
            <a:srgbClr val="FFFFFF"/>
          </a:solidFill>
          <a:ln>
            <a:noFill/>
          </a:ln>
          <a:effectLst>
            <a:outerShdw blurRad="330200" dist="64008" dir="5400000" algn="ctr" rotWithShape="0">
              <a:srgbClr val="00152E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91839" y="4151376"/>
            <a:ext cx="73152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9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8EDF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59535" y="5687568"/>
            <a:ext cx="274320" cy="50292"/>
          </a:xfrm>
          <a:prstGeom prst="roundRect">
            <a:avLst>
              <a:gd name="adj" fmla="val 36363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5" y="4498848"/>
            <a:ext cx="3099816" cy="1298448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4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شيت متابعة القياسات على مدار الأسبوع من أجل متابعة مقدار التقدم في خسارة أو اكتساب الوزن</a:t>
            </a:r>
          </a:p>
        </p:txBody>
      </p:sp>
      <p:sp>
        <p:nvSpPr>
          <p:cNvPr id="32" name="Freeform 31"/>
          <p:cNvSpPr/>
          <p:nvPr/>
        </p:nvSpPr>
        <p:spPr>
          <a:xfrm>
            <a:off x="10881360" y="5916168"/>
            <a:ext cx="871057" cy="576072"/>
          </a:xfrm>
          <a:custGeom>
            <a:avLst/>
            <a:gdLst/>
            <a:ahLst/>
            <a:cxnLst/>
            <a:rect l="l" t="t" r="r" b="b"/>
            <a:pathLst>
              <a:path w="871057" h="576072">
                <a:moveTo>
                  <a:pt x="871057" y="0"/>
                </a:moveTo>
                <a:lnTo>
                  <a:pt x="0" y="502920"/>
                </a:lnTo>
                <a:lnTo>
                  <a:pt x="0" y="576072"/>
                </a:lnTo>
                <a:lnTo>
                  <a:pt x="871057" y="73152"/>
                </a:lnTo>
                <a:close/>
              </a:path>
            </a:pathLst>
          </a:custGeom>
          <a:gradFill rotWithShape="1">
            <a:gsLst>
              <a:gs pos="0">
                <a:srgbClr val="7FA8E8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10010302" y="5916168"/>
            <a:ext cx="871058" cy="576072"/>
          </a:xfrm>
          <a:custGeom>
            <a:avLst/>
            <a:gdLst/>
            <a:ahLst/>
            <a:cxnLst/>
            <a:rect l="l" t="t" r="r" b="b"/>
            <a:pathLst>
              <a:path w="871058" h="576072">
                <a:moveTo>
                  <a:pt x="0" y="0"/>
                </a:moveTo>
                <a:lnTo>
                  <a:pt x="871058" y="502920"/>
                </a:lnTo>
                <a:lnTo>
                  <a:pt x="871058" y="576072"/>
                </a:lnTo>
                <a:lnTo>
                  <a:pt x="0" y="73152"/>
                </a:lnTo>
                <a:close/>
              </a:path>
            </a:pathLst>
          </a:custGeom>
          <a:gradFill rotWithShape="1">
            <a:gsLst>
              <a:gs pos="0">
                <a:srgbClr val="C9D9F2"/>
              </a:gs>
              <a:gs pos="100000">
                <a:srgbClr val="C9D9F2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10010302" y="5413248"/>
            <a:ext cx="1742115" cy="1005840"/>
          </a:xfrm>
          <a:custGeom>
            <a:avLst/>
            <a:gdLst/>
            <a:ahLst/>
            <a:cxnLst/>
            <a:rect l="l" t="t" r="r" b="b"/>
            <a:pathLst>
              <a:path w="1742115" h="1005840">
                <a:moveTo>
                  <a:pt x="871058" y="0"/>
                </a:moveTo>
                <a:lnTo>
                  <a:pt x="1742115" y="502920"/>
                </a:lnTo>
                <a:lnTo>
                  <a:pt x="871058" y="1005840"/>
                </a:lnTo>
                <a:lnTo>
                  <a:pt x="0" y="50292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36" name="Picture 35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645920" cy="1024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754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DFE6F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48" y="475488"/>
            <a:ext cx="9317736" cy="868680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152E"/>
                </a:solidFill>
                <a:latin typeface="Arial"/>
                <a:ea typeface="Arial"/>
                <a:cs typeface="Arial"/>
              </a:rPr>
              <a:t>الفصل الثاني عشر: قوالب جاهزة للتغذية مصممة وجاهزة للاستخدام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463040"/>
            <a:ext cx="2743200" cy="45720"/>
          </a:xfrm>
          <a:prstGeom prst="roundRect">
            <a:avLst>
              <a:gd name="adj" fmla="val 40000"/>
            </a:avLst>
          </a:prstGeom>
          <a:gradFill rotWithShape="1">
            <a:gsLst>
              <a:gs pos="0">
                <a:srgbClr val="1E5BD6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476756"/>
            <a:ext cx="8092440" cy="18288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5504688"/>
            <a:ext cx="10716768" cy="27432"/>
          </a:xfrm>
          <a:prstGeom prst="roundRect">
            <a:avLst>
              <a:gd name="adj" fmla="val 50000"/>
            </a:avLst>
          </a:prstGeom>
          <a:solidFill>
            <a:srgbClr val="C9D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372600" y="4315968"/>
            <a:ext cx="1874519" cy="1188720"/>
          </a:xfrm>
          <a:prstGeom prst="rect">
            <a:avLst/>
          </a:prstGeom>
          <a:gradFill rotWithShape="1">
            <a:gsLst>
              <a:gs pos="0">
                <a:srgbClr val="F7FAFF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372600" y="3922318"/>
            <a:ext cx="1874519" cy="787298"/>
          </a:xfrm>
          <a:prstGeom prst="ellipse">
            <a:avLst/>
          </a:prstGeom>
          <a:gradFill rotWithShape="1">
            <a:gsLst>
              <a:gs pos="0">
                <a:srgbClr val="EAF1FB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72600" y="4407407"/>
            <a:ext cx="1874519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5632703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جدول 1600 سعر حراري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58050" y="4183379"/>
            <a:ext cx="1874519" cy="1321308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58050" y="3789730"/>
            <a:ext cx="1874519" cy="787298"/>
          </a:xfrm>
          <a:prstGeom prst="ellipse">
            <a:avLst/>
          </a:prstGeom>
          <a:gradFill rotWithShape="1">
            <a:gsLst>
              <a:gs pos="0">
                <a:srgbClr val="E4ED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58050" y="4274819"/>
            <a:ext cx="1874519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8050" y="5632703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جدول 1800 سعر حراري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43500" y="4050791"/>
            <a:ext cx="1874519" cy="1453896"/>
          </a:xfrm>
          <a:prstGeom prst="rect">
            <a:avLst/>
          </a:prstGeom>
          <a:gradFill rotWithShape="1">
            <a:gsLst>
              <a:gs pos="0">
                <a:srgbClr val="F7FAFF"/>
              </a:gs>
              <a:gs pos="100000">
                <a:srgbClr val="3D7B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143500" y="3657142"/>
            <a:ext cx="1874519" cy="787298"/>
          </a:xfrm>
          <a:prstGeom prst="ellipse">
            <a:avLst/>
          </a:prstGeom>
          <a:gradFill rotWithShape="1">
            <a:gsLst>
              <a:gs pos="0">
                <a:srgbClr val="EAF1FB"/>
              </a:gs>
              <a:gs pos="100000">
                <a:srgbClr val="3D7B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43500" y="4142231"/>
            <a:ext cx="1874519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3500" y="5632703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جدول 2000 سعر حراري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28950" y="3918204"/>
            <a:ext cx="1874519" cy="1586484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028950" y="3524554"/>
            <a:ext cx="1874519" cy="787298"/>
          </a:xfrm>
          <a:prstGeom prst="ellipse">
            <a:avLst/>
          </a:prstGeom>
          <a:gradFill rotWithShape="1">
            <a:gsLst>
              <a:gs pos="0">
                <a:srgbClr val="E4EDFB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28950" y="4009644"/>
            <a:ext cx="1874519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2200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28950" y="5632703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جدول 2200 سعر حراري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785615"/>
            <a:ext cx="1874519" cy="1719072"/>
          </a:xfrm>
          <a:prstGeom prst="rect">
            <a:avLst/>
          </a:prstGeom>
          <a:gradFill rotWithShape="1">
            <a:gsLst>
              <a:gs pos="0">
                <a:srgbClr val="F7FAFF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14400" y="3391966"/>
            <a:ext cx="1874519" cy="787298"/>
          </a:xfrm>
          <a:prstGeom prst="ellipse">
            <a:avLst/>
          </a:prstGeom>
          <a:gradFill rotWithShape="1">
            <a:gsLst>
              <a:gs pos="0">
                <a:srgbClr val="EAF1FB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3877055"/>
            <a:ext cx="1874519" cy="38404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2400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632703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12253D"/>
                </a:solidFill>
                <a:latin typeface="Arial"/>
                <a:ea typeface="Arial"/>
                <a:cs typeface="Arial"/>
              </a:rPr>
              <a:t>جدول 2400 سعر حراري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32764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8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D6E8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30" name="Picture 29" descr="ebf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4" y="6272784"/>
            <a:ext cx="868680" cy="2986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1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1333"/>
            </a:avLst>
          </a:prstGeom>
          <a:gradFill rotWithShape="1">
            <a:gsLst>
              <a:gs pos="0">
                <a:srgbClr val="00152E"/>
              </a:gs>
              <a:gs pos="100000">
                <a:srgbClr val="001B3C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926080" y="1097280"/>
            <a:ext cx="6400800" cy="6400800"/>
          </a:xfrm>
          <a:prstGeom prst="ellipse">
            <a:avLst/>
          </a:prstGeom>
          <a:gradFill rotWithShape="1">
            <a:gsLst>
              <a:gs pos="0">
                <a:srgbClr val="0C3D7E"/>
              </a:gs>
              <a:gs pos="100000">
                <a:srgbClr val="00152E"/>
              </a:gs>
            </a:gsLst>
            <a:path path="circle">
              <a:fillToRect l="30000" t="30000" r="30000" b="3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593591" y="4983480"/>
            <a:ext cx="768096" cy="457200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593591" y="4822179"/>
            <a:ext cx="768096" cy="322600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4C86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919472" y="4672584"/>
            <a:ext cx="768096" cy="768096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919472" y="4511283"/>
            <a:ext cx="768096" cy="322600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7FA8E8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45352" y="4361688"/>
            <a:ext cx="768096" cy="1078992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245352" y="4200387"/>
            <a:ext cx="768096" cy="322600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1E5BD6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571231" y="4050791"/>
            <a:ext cx="768096" cy="1389888"/>
          </a:xfrm>
          <a:prstGeom prst="rect">
            <a:avLst/>
          </a:prstGeom>
          <a:gradFill rotWithShape="1">
            <a:gsLst>
              <a:gs pos="0">
                <a:srgbClr val="EFF4FE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571231" y="3889491"/>
            <a:ext cx="768096" cy="322600"/>
          </a:xfrm>
          <a:prstGeom prst="ellipse">
            <a:avLst/>
          </a:prstGeom>
          <a:gradFill rotWithShape="1">
            <a:gsLst>
              <a:gs pos="0">
                <a:srgbClr val="E7EEFB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0040" y="1417320"/>
            <a:ext cx="11548872" cy="82296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598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معادلة اللياقة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" y="2377440"/>
            <a:ext cx="11548872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1889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C9D9F2"/>
                </a:solidFill>
                <a:latin typeface="Arial"/>
                <a:ea typeface="Arial"/>
                <a:cs typeface="Arial"/>
              </a:rPr>
              <a:t>THE FITNESS EQUATION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41848" y="2999232"/>
            <a:ext cx="914400" cy="4572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A8E8"/>
              </a:gs>
              <a:gs pos="100000">
                <a:srgbClr val="003B94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6" name="Picture 15" descr="ebf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776" y="3310128"/>
            <a:ext cx="2057400" cy="7390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معادلة اللياقة — THE FITNESS EQUATION</dc:title>
  <dc:subject/>
  <dc:creator>EBF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